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7" r:id="rId2"/>
    <p:sldId id="258" r:id="rId3"/>
    <p:sldId id="260" r:id="rId4"/>
    <p:sldId id="262" r:id="rId5"/>
    <p:sldId id="263" r:id="rId6"/>
    <p:sldId id="264" r:id="rId7"/>
    <p:sldId id="265" r:id="rId8"/>
    <p:sldId id="266" r:id="rId9"/>
    <p:sldId id="269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F498538-CD57-42B5-8709-8D9C72FE8E77}">
          <p14:sldIdLst>
            <p14:sldId id="257"/>
            <p14:sldId id="258"/>
            <p14:sldId id="260"/>
            <p14:sldId id="262"/>
            <p14:sldId id="263"/>
            <p14:sldId id="264"/>
            <p14:sldId id="265"/>
            <p14:sldId id="266"/>
            <p14:sldId id="269"/>
            <p14:sldId id="267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3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87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27355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113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72726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91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753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32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8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60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26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607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2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86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750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6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708A8-7986-46BE-BED7-CD0040B4ABB0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DDFCB9A-941B-4406-8439-D2EE659953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66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3954" y="3363337"/>
            <a:ext cx="9288379" cy="1600200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 smtClean="0"/>
              <a:t/>
            </a:r>
            <a:br>
              <a:rPr lang="it-IT" dirty="0" smtClean="0"/>
            </a:b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dirty="0"/>
              <a:t/>
            </a:r>
            <a:br>
              <a:rPr lang="it-IT" dirty="0"/>
            </a:br>
            <a:r>
              <a:rPr lang="it-IT" dirty="0" smtClean="0"/>
              <a:t/>
            </a:r>
            <a:br>
              <a:rPr lang="it-IT" dirty="0" smtClean="0"/>
            </a:br>
            <a:r>
              <a:rPr lang="it-IT" sz="2700" dirty="0" smtClean="0">
                <a:solidFill>
                  <a:schemeClr val="tx1"/>
                </a:solidFill>
                <a:latin typeface="Bahnschrift Light SemiCondensed" panose="020B0502040204020203" pitchFamily="34" charset="0"/>
              </a:rPr>
              <a:t>Corso di laurea in ingegneria elettronica e teconologie dell’informazione</a:t>
            </a:r>
            <a:r>
              <a:rPr lang="it-IT" sz="2700" dirty="0">
                <a:solidFill>
                  <a:schemeClr val="tx1"/>
                </a:solidFill>
              </a:rPr>
              <a:t/>
            </a:r>
            <a:br>
              <a:rPr lang="it-IT" sz="2700" dirty="0">
                <a:solidFill>
                  <a:schemeClr val="tx1"/>
                </a:solidFill>
              </a:rPr>
            </a:br>
            <a:r>
              <a:rPr lang="it-IT" sz="2700" dirty="0" smtClean="0">
                <a:solidFill>
                  <a:schemeClr val="tx1"/>
                </a:solidFill>
              </a:rPr>
              <a:t/>
            </a:r>
            <a:br>
              <a:rPr lang="it-IT" sz="2700" dirty="0" smtClean="0">
                <a:solidFill>
                  <a:schemeClr val="tx1"/>
                </a:solidFill>
              </a:rPr>
            </a:br>
            <a:r>
              <a:rPr lang="it-IT" sz="2700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Progetto e realizzazione di un sistema embedded per la raccolta dati di attività sportive </a:t>
            </a:r>
            <a:endParaRPr lang="en-US" sz="2700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" r="977"/>
          <a:stretch>
            <a:fillRect/>
          </a:stretch>
        </p:blipFill>
        <p:spPr>
          <a:xfrm>
            <a:off x="3402471" y="257288"/>
            <a:ext cx="4891347" cy="2787015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2735" y="5062889"/>
            <a:ext cx="7495975" cy="1578544"/>
          </a:xfrm>
        </p:spPr>
        <p:txBody>
          <a:bodyPr>
            <a:normAutofit fontScale="92500" lnSpcReduction="20000"/>
          </a:bodyPr>
          <a:lstStyle/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Vercellino Marco</a:t>
            </a:r>
          </a:p>
          <a:p>
            <a:endParaRPr lang="it-IT" dirty="0"/>
          </a:p>
          <a:p>
            <a:r>
              <a:rPr lang="it-IT" dirty="0" smtClean="0"/>
              <a:t>Relatore: prof. Riccardo Berta</a:t>
            </a:r>
          </a:p>
          <a:p>
            <a:r>
              <a:rPr lang="it-IT" dirty="0" smtClean="0"/>
              <a:t>Correlatore: </a:t>
            </a:r>
            <a:r>
              <a:rPr lang="it-IT" dirty="0"/>
              <a:t>d</a:t>
            </a:r>
            <a:r>
              <a:rPr lang="it-IT" dirty="0" smtClean="0"/>
              <a:t>ott. Matteo Fresta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0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Arial Rounded MT Bold" panose="020F0704030504030204" pitchFamily="34" charset="0"/>
              </a:rPr>
              <a:t>...what’s next?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3" y="1303227"/>
            <a:ext cx="8750808" cy="5554773"/>
          </a:xfrm>
        </p:spPr>
      </p:pic>
    </p:spTree>
    <p:extLst>
      <p:ext uri="{BB962C8B-B14F-4D97-AF65-F5344CB8AC3E}">
        <p14:creationId xmlns:p14="http://schemas.microsoft.com/office/powerpoint/2010/main" val="263349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1592" y="2746311"/>
            <a:ext cx="6641592" cy="1185609"/>
          </a:xfrm>
        </p:spPr>
        <p:txBody>
          <a:bodyPr>
            <a:normAutofit/>
          </a:bodyPr>
          <a:lstStyle/>
          <a:p>
            <a:r>
              <a:rPr lang="it-IT" dirty="0" smtClean="0">
                <a:latin typeface="Arial Rounded MT Bold" panose="020F0704030504030204" pitchFamily="34" charset="0"/>
              </a:rPr>
              <a:t>Grazie per l’attenzione!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354188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91" y="5257800"/>
            <a:ext cx="4971197" cy="1600200"/>
          </a:xfrm>
        </p:spPr>
        <p:txBody>
          <a:bodyPr>
            <a:normAutofit/>
          </a:bodyPr>
          <a:lstStyle/>
          <a:p>
            <a:r>
              <a:rPr lang="it-IT" dirty="0" smtClean="0">
                <a:solidFill>
                  <a:schemeClr val="tx1"/>
                </a:solidFill>
                <a:latin typeface="Bahnschrift Light" panose="020B0502040204020203" pitchFamily="34" charset="0"/>
              </a:rPr>
              <a:t>Sistema completo per la raccolta e classificazione dati nello sport del calcio</a:t>
            </a:r>
            <a:endParaRPr lang="en-US" dirty="0">
              <a:solidFill>
                <a:schemeClr val="tx1"/>
              </a:solidFill>
              <a:latin typeface="Bahnschrift Light" panose="020B0502040204020203" pitchFamily="34" charset="0"/>
            </a:endParaRP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" b="664"/>
          <a:stretch>
            <a:fillRect/>
          </a:stretch>
        </p:blipFill>
        <p:spPr>
          <a:xfrm>
            <a:off x="367843" y="0"/>
            <a:ext cx="11824157" cy="5641848"/>
          </a:xfrm>
        </p:spPr>
      </p:pic>
      <p:cxnSp>
        <p:nvCxnSpPr>
          <p:cNvPr id="7" name="Curved Connector 6"/>
          <p:cNvCxnSpPr/>
          <p:nvPr/>
        </p:nvCxnSpPr>
        <p:spPr>
          <a:xfrm rot="10800000">
            <a:off x="3359217" y="3320716"/>
            <a:ext cx="6371926" cy="12512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135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 rot="2350355">
            <a:off x="8695632" y="1337499"/>
            <a:ext cx="1668103" cy="1630916"/>
          </a:xfr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2908" y="1055025"/>
            <a:ext cx="7450772" cy="488156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Programmazione dell’applicazione per dispositivo mobile</a:t>
            </a:r>
          </a:p>
          <a:p>
            <a:endParaRPr lang="it-IT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Montaggio dell’Arduino su parastinco e raccolta del dataset</a:t>
            </a:r>
          </a:p>
          <a:p>
            <a:endParaRPr lang="it-IT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smtClean="0"/>
              <a:t>Test del modello</a:t>
            </a:r>
            <a:endParaRPr lang="en-US" sz="3200" dirty="0"/>
          </a:p>
        </p:txBody>
      </p:sp>
      <p:pic>
        <p:nvPicPr>
          <p:cNvPr id="18" name="Picture Placeholder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5" b="1115"/>
          <a:stretch>
            <a:fillRect/>
          </a:stretch>
        </p:blipFill>
        <p:spPr>
          <a:xfrm rot="2350355">
            <a:off x="8695631" y="3359339"/>
            <a:ext cx="1668103" cy="163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97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>
                <a:latin typeface="Comic Sans MS" panose="030F0702030302020204" pitchFamily="66" charset="0"/>
              </a:rPr>
              <a:t>Programmazione dell’app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320280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Sono partito da:</a:t>
            </a:r>
          </a:p>
          <a:p>
            <a:r>
              <a:rPr lang="it-IT" dirty="0"/>
              <a:t>	</a:t>
            </a:r>
            <a:r>
              <a:rPr lang="it-IT" dirty="0" smtClean="0"/>
              <a:t>base di codice con funzionalità Bluetooth </a:t>
            </a:r>
            <a:r>
              <a:rPr lang="en-US" dirty="0" smtClean="0"/>
              <a:t>e	</a:t>
            </a:r>
            <a:r>
              <a:rPr lang="en-US" dirty="0" err="1" smtClean="0"/>
              <a:t>struttura</a:t>
            </a:r>
            <a:r>
              <a:rPr lang="en-US" dirty="0" smtClean="0"/>
              <a:t> </a:t>
            </a:r>
            <a:r>
              <a:rPr lang="en-US" dirty="0" err="1" smtClean="0"/>
              <a:t>delle</a:t>
            </a:r>
            <a:r>
              <a:rPr lang="en-US" dirty="0" smtClean="0"/>
              <a:t>    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dirty="0" err="1" smtClean="0"/>
              <a:t>pagine</a:t>
            </a:r>
            <a:r>
              <a:rPr lang="en-US" dirty="0" smtClean="0"/>
              <a:t> </a:t>
            </a:r>
            <a:r>
              <a:rPr lang="en-US" dirty="0" err="1" smtClean="0"/>
              <a:t>dell’applicazione</a:t>
            </a:r>
            <a:endParaRPr lang="en-US" dirty="0" smtClean="0"/>
          </a:p>
          <a:p>
            <a:pPr marL="0" indent="0">
              <a:buNone/>
            </a:pPr>
            <a:r>
              <a:rPr lang="it-IT" dirty="0" smtClean="0"/>
              <a:t>Ho integrato: </a:t>
            </a:r>
          </a:p>
          <a:p>
            <a:r>
              <a:rPr lang="it-IT" dirty="0"/>
              <a:t>	</a:t>
            </a:r>
            <a:r>
              <a:rPr lang="it-IT" dirty="0" smtClean="0"/>
              <a:t>funzionalità di raccolta dati su orientation 	</a:t>
            </a:r>
          </a:p>
          <a:p>
            <a:r>
              <a:rPr lang="it-IT" dirty="0"/>
              <a:t>	</a:t>
            </a:r>
            <a:r>
              <a:rPr lang="it-IT" dirty="0" smtClean="0"/>
              <a:t>invio dati al cloud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242" y="1825625"/>
            <a:ext cx="2168557" cy="4148060"/>
          </a:xfrm>
        </p:spPr>
      </p:pic>
    </p:spTree>
    <p:extLst>
      <p:ext uri="{BB962C8B-B14F-4D97-AF65-F5344CB8AC3E}">
        <p14:creationId xmlns:p14="http://schemas.microsoft.com/office/powerpoint/2010/main" val="155582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omic Sans MS" panose="030F0702030302020204" pitchFamily="66" charset="0"/>
              </a:rPr>
              <a:t>Montaggio Arduino e raccolta dataset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94961"/>
            <a:ext cx="6449568" cy="460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/>
              <a:t>Predisposizione del parastinco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612" y="2171572"/>
            <a:ext cx="2964953" cy="435133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71572"/>
            <a:ext cx="2670806" cy="435895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171" y="2167763"/>
            <a:ext cx="2533712" cy="43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12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omic Sans MS" panose="030F0702030302020204" pitchFamily="66" charset="0"/>
              </a:rPr>
              <a:t>Montaggio Arduino e raccolta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it-IT" sz="4000" dirty="0" smtClean="0"/>
              <a:t>100 passaggi</a:t>
            </a:r>
          </a:p>
          <a:p>
            <a:endParaRPr lang="it-IT" sz="4000" dirty="0" smtClean="0"/>
          </a:p>
          <a:p>
            <a:r>
              <a:rPr lang="it-IT" sz="4000" dirty="0" smtClean="0"/>
              <a:t>110 tiri </a:t>
            </a:r>
          </a:p>
          <a:p>
            <a:endParaRPr lang="it-IT" sz="4000" dirty="0" smtClean="0"/>
          </a:p>
          <a:p>
            <a:r>
              <a:rPr lang="it-IT" sz="4000" dirty="0" smtClean="0"/>
              <a:t>100 stop</a:t>
            </a:r>
            <a:endParaRPr lang="en-US" sz="40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052" y="1378776"/>
            <a:ext cx="3093720" cy="255390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554" y="2655629"/>
            <a:ext cx="3198195" cy="2606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210" y="4331611"/>
            <a:ext cx="3084457" cy="2526389"/>
          </a:xfrm>
          <a:prstGeom prst="rect">
            <a:avLst/>
          </a:prstGeom>
        </p:spPr>
      </p:pic>
      <p:cxnSp>
        <p:nvCxnSpPr>
          <p:cNvPr id="12" name="Straight Arrow Connector 11"/>
          <p:cNvCxnSpPr>
            <a:endCxn id="5" idx="1"/>
          </p:cNvCxnSpPr>
          <p:nvPr/>
        </p:nvCxnSpPr>
        <p:spPr>
          <a:xfrm flipV="1">
            <a:off x="2816352" y="2655727"/>
            <a:ext cx="1977700" cy="901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16352" y="3556919"/>
            <a:ext cx="5431536" cy="37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7" idx="1"/>
          </p:cNvCxnSpPr>
          <p:nvPr/>
        </p:nvCxnSpPr>
        <p:spPr>
          <a:xfrm>
            <a:off x="2816352" y="3556919"/>
            <a:ext cx="2477858" cy="2037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59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omic Sans MS" panose="030F0702030302020204" pitchFamily="66" charset="0"/>
              </a:rPr>
              <a:t>Test del modello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77184" cy="4351338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Il modello è stato caricato direttamente sull’arduino.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smtClean="0"/>
              <a:t>15 tiri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15 passaggi</a:t>
            </a:r>
          </a:p>
          <a:p>
            <a:endParaRPr lang="it-IT" dirty="0" smtClean="0"/>
          </a:p>
          <a:p>
            <a:r>
              <a:rPr lang="it-IT" dirty="0" smtClean="0"/>
              <a:t>15 stop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video_alleggerito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63730" y="1645920"/>
            <a:ext cx="8528269" cy="5212080"/>
          </a:xfrm>
        </p:spPr>
      </p:pic>
    </p:spTree>
    <p:extLst>
      <p:ext uri="{BB962C8B-B14F-4D97-AF65-F5344CB8AC3E}">
        <p14:creationId xmlns:p14="http://schemas.microsoft.com/office/powerpoint/2010/main" val="409364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omic Sans MS" panose="030F0702030302020204" pitchFamily="66" charset="0"/>
              </a:rPr>
              <a:t>Risultati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6760" y="2464416"/>
            <a:ext cx="3092777" cy="3236569"/>
          </a:xfrm>
        </p:spPr>
        <p:txBody>
          <a:bodyPr>
            <a:normAutofit/>
          </a:bodyPr>
          <a:lstStyle/>
          <a:p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Tiri: 15 su 15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Passaggi : 14 su 15 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Stop: 14 su 15                                       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8" y="2045193"/>
            <a:ext cx="3727170" cy="3235657"/>
          </a:xfrm>
        </p:spPr>
      </p:pic>
      <p:sp>
        <p:nvSpPr>
          <p:cNvPr id="6" name="TextBox 5"/>
          <p:cNvSpPr txBox="1"/>
          <p:nvPr/>
        </p:nvSpPr>
        <p:spPr>
          <a:xfrm>
            <a:off x="7793736" y="2359152"/>
            <a:ext cx="410565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latin typeface="Arial Rounded MT Bold" panose="020F0704030504030204" pitchFamily="34" charset="0"/>
              </a:rPr>
              <a:t>C’è spazio per migliorare?</a:t>
            </a:r>
          </a:p>
          <a:p>
            <a:r>
              <a:rPr lang="it-IT" sz="2000" dirty="0">
                <a:latin typeface="Arial Rounded MT Bold" panose="020F0704030504030204" pitchFamily="34" charset="0"/>
              </a:rPr>
              <a:t> </a:t>
            </a:r>
            <a:r>
              <a:rPr lang="it-IT" sz="2000" dirty="0" smtClean="0">
                <a:latin typeface="Arial Rounded MT Bold" panose="020F0704030504030204" pitchFamily="34" charset="0"/>
              </a:rPr>
              <a:t>       raccogliere un dataset più</a:t>
            </a:r>
          </a:p>
          <a:p>
            <a:r>
              <a:rPr lang="it-IT" sz="2000" dirty="0" smtClean="0">
                <a:latin typeface="Arial Rounded MT Bold" panose="020F0704030504030204" pitchFamily="34" charset="0"/>
              </a:rPr>
              <a:t>        ampio</a:t>
            </a:r>
          </a:p>
          <a:p>
            <a:endParaRPr lang="it-IT" sz="2000" dirty="0" smtClean="0">
              <a:latin typeface="Arial Rounded MT Bold" panose="020F0704030504030204" pitchFamily="34" charset="0"/>
            </a:endParaRPr>
          </a:p>
          <a:p>
            <a:r>
              <a:rPr lang="it-IT" sz="2000" dirty="0">
                <a:latin typeface="Arial Rounded MT Bold" panose="020F0704030504030204" pitchFamily="34" charset="0"/>
              </a:rPr>
              <a:t> </a:t>
            </a:r>
            <a:r>
              <a:rPr lang="it-IT" sz="2000" dirty="0" smtClean="0">
                <a:latin typeface="Arial Rounded MT Bold" panose="020F0704030504030204" pitchFamily="34" charset="0"/>
              </a:rPr>
              <a:t>       generalizzare la   </a:t>
            </a:r>
          </a:p>
          <a:p>
            <a:r>
              <a:rPr lang="it-IT" sz="2000" dirty="0">
                <a:latin typeface="Arial Rounded MT Bold" panose="020F0704030504030204" pitchFamily="34" charset="0"/>
              </a:rPr>
              <a:t> </a:t>
            </a:r>
            <a:r>
              <a:rPr lang="it-IT" sz="2000" dirty="0" smtClean="0">
                <a:latin typeface="Arial Rounded MT Bold" panose="020F0704030504030204" pitchFamily="34" charset="0"/>
              </a:rPr>
              <a:t>       classificazione per mancini</a:t>
            </a:r>
          </a:p>
          <a:p>
            <a:r>
              <a:rPr lang="it-IT" sz="2000" dirty="0">
                <a:latin typeface="Arial Rounded MT Bold" panose="020F0704030504030204" pitchFamily="34" charset="0"/>
              </a:rPr>
              <a:t> </a:t>
            </a:r>
            <a:r>
              <a:rPr lang="it-IT" sz="2000" dirty="0" smtClean="0">
                <a:latin typeface="Arial Rounded MT Bold" panose="020F0704030504030204" pitchFamily="34" charset="0"/>
              </a:rPr>
              <a:t>       e destri</a:t>
            </a:r>
          </a:p>
          <a:p>
            <a:endParaRPr lang="it-IT" sz="2000" dirty="0" smtClean="0">
              <a:latin typeface="Arial Rounded MT Bold" panose="020F0704030504030204" pitchFamily="34" charset="0"/>
            </a:endParaRPr>
          </a:p>
          <a:p>
            <a:r>
              <a:rPr lang="it-IT" sz="2000" dirty="0">
                <a:latin typeface="Arial Rounded MT Bold" panose="020F0704030504030204" pitchFamily="34" charset="0"/>
              </a:rPr>
              <a:t> </a:t>
            </a:r>
            <a:r>
              <a:rPr lang="it-IT" sz="2000" dirty="0" smtClean="0">
                <a:latin typeface="Arial Rounded MT Bold" panose="020F0704030504030204" pitchFamily="34" charset="0"/>
              </a:rPr>
              <a:t>       estendere la varietà di </a:t>
            </a:r>
          </a:p>
          <a:p>
            <a:r>
              <a:rPr lang="it-IT" sz="2000" dirty="0">
                <a:latin typeface="Arial Rounded MT Bold" panose="020F0704030504030204" pitchFamily="34" charset="0"/>
              </a:rPr>
              <a:t> </a:t>
            </a:r>
            <a:r>
              <a:rPr lang="it-IT" sz="2000" dirty="0" smtClean="0">
                <a:latin typeface="Arial Rounded MT Bold" panose="020F0704030504030204" pitchFamily="34" charset="0"/>
              </a:rPr>
              <a:t>       gesti classificabili</a:t>
            </a:r>
          </a:p>
          <a:p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8026908" y="5062194"/>
            <a:ext cx="283464" cy="218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8036052" y="3973373"/>
            <a:ext cx="283464" cy="218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8026908" y="2948641"/>
            <a:ext cx="283464" cy="2186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08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Comic Sans MS" panose="030F0702030302020204" pitchFamily="66" charset="0"/>
              </a:rPr>
              <a:t>Considerazioni conclusive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Il mio </a:t>
            </a:r>
            <a:r>
              <a:rPr lang="it-IT" dirty="0" smtClean="0"/>
              <a:t>lavoro </a:t>
            </a:r>
            <a:r>
              <a:rPr lang="it-IT" dirty="0"/>
              <a:t>è stato </a:t>
            </a:r>
            <a:r>
              <a:rPr lang="it-IT" dirty="0" smtClean="0"/>
              <a:t>contribuire allo </a:t>
            </a:r>
            <a:r>
              <a:rPr lang="it-IT" dirty="0"/>
              <a:t>sviluppo dell'applicazione Flutter, alla raccolta dei dataset dei diversi movimenti e alla verifica della correttezza del </a:t>
            </a:r>
            <a:r>
              <a:rPr lang="it-IT" dirty="0" smtClean="0"/>
              <a:t>modello.</a:t>
            </a:r>
          </a:p>
          <a:p>
            <a:pPr marL="0" indent="0">
              <a:buNone/>
            </a:pPr>
            <a:r>
              <a:rPr lang="it-IT" dirty="0"/>
              <a:t>Il dataset raccolto si è dimostrato sufficiente per la classificazione dei tre movimenti, ma bisogna considerare che si tratta di un modello per la mia persona. Per ottenere un modello generale sarà necessario registrare i movimenti di altri atleti</a:t>
            </a:r>
            <a:r>
              <a:rPr lang="it-IT" dirty="0" smtClean="0"/>
              <a:t>.</a:t>
            </a:r>
          </a:p>
          <a:p>
            <a:pPr marL="0" indent="0">
              <a:buNone/>
            </a:pPr>
            <a:r>
              <a:rPr lang="it-IT" dirty="0"/>
              <a:t>Il lavoro svolto in questi mesi è stato complesso ma </a:t>
            </a:r>
            <a:r>
              <a:rPr lang="it-IT" dirty="0" smtClean="0"/>
              <a:t>valorizzante, e ritengo che mi abbia arrichito dal punto di vista personale e professionale.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3909</TotalTime>
  <Words>234</Words>
  <Application>Microsoft Office PowerPoint</Application>
  <PresentationFormat>Widescreen</PresentationFormat>
  <Paragraphs>60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Arial Rounded MT Bold</vt:lpstr>
      <vt:lpstr>Bahnschrift Light</vt:lpstr>
      <vt:lpstr>Bahnschrift Light SemiCondensed</vt:lpstr>
      <vt:lpstr>Comic Sans MS</vt:lpstr>
      <vt:lpstr>Trebuchet MS</vt:lpstr>
      <vt:lpstr>Wingdings 3</vt:lpstr>
      <vt:lpstr>Facet</vt:lpstr>
      <vt:lpstr>     Corso di laurea in ingegneria elettronica e teconologie dell’informazione  Progetto e realizzazione di un sistema embedded per la raccolta dati di attività sportive </vt:lpstr>
      <vt:lpstr>Sistema completo per la raccolta e classificazione dati nello sport del calcio</vt:lpstr>
      <vt:lpstr>PowerPoint Presentation</vt:lpstr>
      <vt:lpstr>Programmazione dell’app</vt:lpstr>
      <vt:lpstr>Montaggio Arduino e raccolta dataset</vt:lpstr>
      <vt:lpstr>Montaggio Arduino e raccolta dataset</vt:lpstr>
      <vt:lpstr>Test del modello</vt:lpstr>
      <vt:lpstr>Risultati</vt:lpstr>
      <vt:lpstr>Considerazioni conclusive</vt:lpstr>
      <vt:lpstr>...what’s next?</vt:lpstr>
      <vt:lpstr>Grazie per l’attenzione!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Verce</dc:creator>
  <cp:lastModifiedBy>Verce</cp:lastModifiedBy>
  <cp:revision>39</cp:revision>
  <dcterms:created xsi:type="dcterms:W3CDTF">2023-09-06T09:35:02Z</dcterms:created>
  <dcterms:modified xsi:type="dcterms:W3CDTF">2023-10-03T08:07:25Z</dcterms:modified>
</cp:coreProperties>
</file>